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324" r:id="rId5"/>
    <p:sldId id="325" r:id="rId6"/>
    <p:sldId id="326" r:id="rId7"/>
    <p:sldId id="259" r:id="rId8"/>
    <p:sldId id="279" r:id="rId9"/>
    <p:sldId id="280" r:id="rId10"/>
    <p:sldId id="319" r:id="rId11"/>
    <p:sldId id="314" r:id="rId12"/>
    <p:sldId id="315" r:id="rId13"/>
    <p:sldId id="284" r:id="rId14"/>
    <p:sldId id="305" r:id="rId15"/>
    <p:sldId id="285" r:id="rId16"/>
    <p:sldId id="286" r:id="rId17"/>
    <p:sldId id="306" r:id="rId18"/>
    <p:sldId id="316" r:id="rId19"/>
    <p:sldId id="289" r:id="rId20"/>
    <p:sldId id="257" r:id="rId21"/>
    <p:sldId id="290" r:id="rId22"/>
    <p:sldId id="291" r:id="rId23"/>
    <p:sldId id="294" r:id="rId24"/>
    <p:sldId id="296" r:id="rId25"/>
    <p:sldId id="323" r:id="rId26"/>
    <p:sldId id="297" r:id="rId27"/>
    <p:sldId id="298" r:id="rId28"/>
    <p:sldId id="309"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713" autoAdjust="0"/>
  </p:normalViewPr>
  <p:slideViewPr>
    <p:cSldViewPr snapToGrid="0" showGuides="1">
      <p:cViewPr varScale="1">
        <p:scale>
          <a:sx n="97" d="100"/>
          <a:sy n="97" d="100"/>
        </p:scale>
        <p:origin x="-1210" y="-7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4"/>
          <c:y val="0.11939964157706107"/>
          <c:w val="0.49555878552971938"/>
          <c:h val="0.78558627752176136"/>
        </c:manualLayout>
      </c:layout>
      <c:pieChart>
        <c:varyColors val="1"/>
        <c:ser>
          <c:idx val="0"/>
          <c:order val="0"/>
          <c:spPr>
            <a:solidFill>
              <a:srgbClr val="8D6E97"/>
            </a:solidFill>
          </c:spPr>
          <c:dPt>
            <c:idx val="0"/>
            <c:bubble3D val="0"/>
            <c:spPr>
              <a:solidFill>
                <a:srgbClr val="4A7729"/>
              </a:solidFill>
            </c:spPr>
            <c:extLst xmlns:c16r2="http://schemas.microsoft.com/office/drawing/2015/06/char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76</c:v>
                </c:pt>
                <c:pt idx="1">
                  <c:v>174</c:v>
                </c:pt>
              </c:numCache>
            </c:numRef>
          </c:val>
          <c:extLst xmlns:c16r2="http://schemas.microsoft.com/office/drawing/2015/06/char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02"/>
          <c:y val="0.42898713517665488"/>
          <c:w val="0.16621568152454796"/>
          <c:h val="0.1589688940092185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2986E-2"/>
          <c:w val="0.52985861256394051"/>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73</c:v>
                </c:pt>
                <c:pt idx="1">
                  <c:v>55</c:v>
                </c:pt>
                <c:pt idx="2">
                  <c:v>78</c:v>
                </c:pt>
              </c:numCache>
            </c:numRef>
          </c:val>
          <c:extLst xmlns:c16r2="http://schemas.microsoft.com/office/drawing/2015/06/chart">
            <c:ext xmlns:c16="http://schemas.microsoft.com/office/drawing/2014/chart" uri="{C3380CC4-5D6E-409C-BE32-E72D297353CC}">
              <c16:uniqueId val="{00000000-F2FA-4896-BFB3-E1E7086D4433}"/>
            </c:ext>
          </c:extLst>
        </c:ser>
        <c:ser>
          <c:idx val="1"/>
          <c:order val="1"/>
          <c:tx>
            <c:strRef>
              <c:f>Blad1!$C$1</c:f>
              <c:strCache>
                <c:ptCount val="1"/>
                <c:pt idx="0">
                  <c:v>Västmanlands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68</c:v>
                </c:pt>
                <c:pt idx="1">
                  <c:v>64</c:v>
                </c:pt>
                <c:pt idx="2">
                  <c:v>73</c:v>
                </c:pt>
              </c:numCache>
            </c:numRef>
          </c:val>
          <c:extLst xmlns:c16r2="http://schemas.microsoft.com/office/drawing/2015/06/char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64</c:v>
                </c:pt>
                <c:pt idx="1">
                  <c:v>56</c:v>
                </c:pt>
                <c:pt idx="2">
                  <c:v>73</c:v>
                </c:pt>
              </c:numCache>
            </c:numRef>
          </c:val>
          <c:extLst xmlns:c16r2="http://schemas.microsoft.com/office/drawing/2015/06/char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97821056"/>
        <c:axId val="97822592"/>
      </c:barChart>
      <c:catAx>
        <c:axId val="97821056"/>
        <c:scaling>
          <c:orientation val="minMax"/>
        </c:scaling>
        <c:delete val="1"/>
        <c:axPos val="l"/>
        <c:numFmt formatCode="General" sourceLinked="0"/>
        <c:majorTickMark val="in"/>
        <c:minorTickMark val="none"/>
        <c:tickLblPos val="none"/>
        <c:crossAx val="97822592"/>
        <c:crosses val="autoZero"/>
        <c:auto val="1"/>
        <c:lblAlgn val="ctr"/>
        <c:lblOffset val="100"/>
        <c:noMultiLvlLbl val="0"/>
      </c:catAx>
      <c:valAx>
        <c:axId val="978225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69"/>
              <c:y val="0.89799681350978955"/>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97821056"/>
        <c:crosses val="autoZero"/>
        <c:crossBetween val="between"/>
        <c:majorUnit val="20"/>
      </c:valAx>
      <c:spPr>
        <a:solidFill>
          <a:srgbClr val="FFFFFF"/>
        </a:solidFill>
        <a:ln w="25400">
          <a:solidFill>
            <a:srgbClr val="000000"/>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2996"/>
          <c:y val="3.7671232876712986E-2"/>
          <c:w val="0.53168343008218866"/>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78</c:v>
                </c:pt>
                <c:pt idx="1">
                  <c:v>89</c:v>
                </c:pt>
              </c:numCache>
            </c:numRef>
          </c:val>
          <c:extLst xmlns:c16r2="http://schemas.microsoft.com/office/drawing/2015/06/chart">
            <c:ext xmlns:c16="http://schemas.microsoft.com/office/drawing/2014/chart" uri="{C3380CC4-5D6E-409C-BE32-E72D297353CC}">
              <c16:uniqueId val="{00000000-5227-4FA9-9B16-F3A3FE7FB0B7}"/>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68</c:v>
                </c:pt>
                <c:pt idx="1">
                  <c:v>89</c:v>
                </c:pt>
              </c:numCache>
            </c:numRef>
          </c:val>
          <c:extLst xmlns:c16r2="http://schemas.microsoft.com/office/drawing/2015/06/char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61</c:v>
                </c:pt>
                <c:pt idx="1">
                  <c:v>87</c:v>
                </c:pt>
              </c:numCache>
            </c:numRef>
          </c:val>
          <c:extLst xmlns:c16r2="http://schemas.microsoft.com/office/drawing/2015/06/char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05877504"/>
        <c:axId val="105879040"/>
      </c:barChart>
      <c:catAx>
        <c:axId val="105877504"/>
        <c:scaling>
          <c:orientation val="minMax"/>
        </c:scaling>
        <c:delete val="1"/>
        <c:axPos val="l"/>
        <c:numFmt formatCode="General" sourceLinked="0"/>
        <c:majorTickMark val="in"/>
        <c:minorTickMark val="none"/>
        <c:tickLblPos val="none"/>
        <c:crossAx val="105879040"/>
        <c:crosses val="autoZero"/>
        <c:auto val="1"/>
        <c:lblAlgn val="ctr"/>
        <c:lblOffset val="100"/>
        <c:noMultiLvlLbl val="0"/>
      </c:catAx>
      <c:valAx>
        <c:axId val="105879040"/>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05877504"/>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255934249094782"/>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79</c:v>
                </c:pt>
                <c:pt idx="1">
                  <c:v>91</c:v>
                </c:pt>
                <c:pt idx="2">
                  <c:v>93</c:v>
                </c:pt>
                <c:pt idx="3">
                  <c:v>92</c:v>
                </c:pt>
              </c:numCache>
            </c:numRef>
          </c:val>
          <c:extLst xmlns:c16r2="http://schemas.microsoft.com/office/drawing/2015/06/chart">
            <c:ext xmlns:c16="http://schemas.microsoft.com/office/drawing/2014/chart" uri="{C3380CC4-5D6E-409C-BE32-E72D297353CC}">
              <c16:uniqueId val="{00000000-F9F4-43AF-8CF7-3531756FCFB5}"/>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75</c:v>
                </c:pt>
                <c:pt idx="1">
                  <c:v>86</c:v>
                </c:pt>
                <c:pt idx="2">
                  <c:v>90</c:v>
                </c:pt>
                <c:pt idx="3">
                  <c:v>89</c:v>
                </c:pt>
              </c:numCache>
            </c:numRef>
          </c:val>
          <c:extLst xmlns:c16r2="http://schemas.microsoft.com/office/drawing/2015/06/char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68</c:v>
                </c:pt>
                <c:pt idx="1">
                  <c:v>82</c:v>
                </c:pt>
                <c:pt idx="2">
                  <c:v>85</c:v>
                </c:pt>
                <c:pt idx="3">
                  <c:v>87</c:v>
                </c:pt>
              </c:numCache>
            </c:numRef>
          </c:val>
          <c:extLst xmlns:c16r2="http://schemas.microsoft.com/office/drawing/2015/06/char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06871424"/>
        <c:axId val="106889600"/>
      </c:barChart>
      <c:catAx>
        <c:axId val="106871424"/>
        <c:scaling>
          <c:orientation val="minMax"/>
        </c:scaling>
        <c:delete val="1"/>
        <c:axPos val="l"/>
        <c:numFmt formatCode="General" sourceLinked="0"/>
        <c:majorTickMark val="in"/>
        <c:minorTickMark val="none"/>
        <c:tickLblPos val="none"/>
        <c:crossAx val="106889600"/>
        <c:crosses val="autoZero"/>
        <c:auto val="1"/>
        <c:lblAlgn val="ctr"/>
        <c:lblOffset val="100"/>
        <c:noMultiLvlLbl val="0"/>
      </c:catAx>
      <c:valAx>
        <c:axId val="1068896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69"/>
              <c:y val="0.89811707358074799"/>
            </c:manualLayout>
          </c:layout>
          <c:overlay val="0"/>
        </c:title>
        <c:numFmt formatCode="General" sourceLinked="1"/>
        <c:majorTickMark val="none"/>
        <c:minorTickMark val="none"/>
        <c:tickLblPos val="nextTo"/>
        <c:spPr>
          <a:ln w="25400">
            <a:solidFill>
              <a:srgbClr val="000000"/>
            </a:solidFill>
          </a:ln>
        </c:spPr>
        <c:crossAx val="106871424"/>
        <c:crosses val="autoZero"/>
        <c:crossBetween val="between"/>
        <c:majorUnit val="20"/>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2986E-2"/>
          <c:w val="0.52620897752744411"/>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99</c:v>
                </c:pt>
              </c:numCache>
            </c:numRef>
          </c:val>
          <c:extLst xmlns:c16r2="http://schemas.microsoft.com/office/drawing/2015/06/chart">
            <c:ext xmlns:c16="http://schemas.microsoft.com/office/drawing/2014/chart" uri="{C3380CC4-5D6E-409C-BE32-E72D297353CC}">
              <c16:uniqueId val="{00000001-1EE0-42FA-9C16-8EE2A6F83656}"/>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06954112"/>
        <c:axId val="107025536"/>
      </c:barChart>
      <c:catAx>
        <c:axId val="106954112"/>
        <c:scaling>
          <c:orientation val="minMax"/>
        </c:scaling>
        <c:delete val="1"/>
        <c:axPos val="l"/>
        <c:numFmt formatCode="General" sourceLinked="0"/>
        <c:majorTickMark val="in"/>
        <c:minorTickMark val="none"/>
        <c:tickLblPos val="none"/>
        <c:crossAx val="107025536"/>
        <c:crosses val="autoZero"/>
        <c:auto val="1"/>
        <c:lblAlgn val="ctr"/>
        <c:lblOffset val="100"/>
        <c:noMultiLvlLbl val="0"/>
      </c:catAx>
      <c:valAx>
        <c:axId val="10702553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06954112"/>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438416000919597"/>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83</c:v>
                </c:pt>
                <c:pt idx="1">
                  <c:v>49</c:v>
                </c:pt>
                <c:pt idx="2">
                  <c:v>95</c:v>
                </c:pt>
                <c:pt idx="3">
                  <c:v>87</c:v>
                </c:pt>
              </c:numCache>
            </c:numRef>
          </c:val>
          <c:extLst xmlns:c16r2="http://schemas.microsoft.com/office/drawing/2015/06/chart">
            <c:ext xmlns:c16="http://schemas.microsoft.com/office/drawing/2014/chart" uri="{C3380CC4-5D6E-409C-BE32-E72D297353CC}">
              <c16:uniqueId val="{00000000-9D4E-4F04-A360-DC62E40FC491}"/>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84</c:v>
                </c:pt>
                <c:pt idx="1">
                  <c:v>48</c:v>
                </c:pt>
                <c:pt idx="2">
                  <c:v>92</c:v>
                </c:pt>
                <c:pt idx="3">
                  <c:v>87</c:v>
                </c:pt>
              </c:numCache>
            </c:numRef>
          </c:val>
          <c:extLst xmlns:c16r2="http://schemas.microsoft.com/office/drawing/2015/06/char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79</c:v>
                </c:pt>
                <c:pt idx="1">
                  <c:v>46</c:v>
                </c:pt>
                <c:pt idx="2">
                  <c:v>91</c:v>
                </c:pt>
                <c:pt idx="3">
                  <c:v>86</c:v>
                </c:pt>
              </c:numCache>
            </c:numRef>
          </c:val>
          <c:extLst xmlns:c16r2="http://schemas.microsoft.com/office/drawing/2015/06/char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173178880"/>
        <c:axId val="173180416"/>
      </c:barChart>
      <c:catAx>
        <c:axId val="173178880"/>
        <c:scaling>
          <c:orientation val="minMax"/>
        </c:scaling>
        <c:delete val="1"/>
        <c:axPos val="l"/>
        <c:numFmt formatCode="General" sourceLinked="0"/>
        <c:majorTickMark val="in"/>
        <c:minorTickMark val="none"/>
        <c:tickLblPos val="none"/>
        <c:crossAx val="173180416"/>
        <c:crosses val="autoZero"/>
        <c:auto val="1"/>
        <c:lblAlgn val="ctr"/>
        <c:lblOffset val="100"/>
        <c:noMultiLvlLbl val="0"/>
      </c:catAx>
      <c:valAx>
        <c:axId val="173180416"/>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178880"/>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28E-2"/>
          <c:w val="0.52255934249094782"/>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Blad1!$B$2</c:f>
              <c:numCache>
                <c:formatCode>General</c:formatCode>
                <c:ptCount val="1"/>
                <c:pt idx="0">
                  <c:v>94</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Blad1!$C$2</c:f>
              <c:numCache>
                <c:formatCode>General</c:formatCode>
                <c:ptCount val="1"/>
                <c:pt idx="0">
                  <c:v>91</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Blad1!$D$2</c:f>
              <c:numCache>
                <c:formatCode>General</c:formatCode>
                <c:ptCount val="1"/>
                <c:pt idx="0">
                  <c:v>89</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173262720"/>
        <c:axId val="173264256"/>
      </c:barChart>
      <c:catAx>
        <c:axId val="173262720"/>
        <c:scaling>
          <c:orientation val="minMax"/>
        </c:scaling>
        <c:delete val="1"/>
        <c:axPos val="l"/>
        <c:numFmt formatCode="General" sourceLinked="0"/>
        <c:majorTickMark val="in"/>
        <c:minorTickMark val="none"/>
        <c:tickLblPos val="none"/>
        <c:crossAx val="173264256"/>
        <c:crosses val="autoZero"/>
        <c:auto val="1"/>
        <c:lblAlgn val="ctr"/>
        <c:lblOffset val="100"/>
        <c:noMultiLvlLbl val="0"/>
      </c:catAx>
      <c:valAx>
        <c:axId val="17326425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46"/>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262720"/>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17"/>
          <c:y val="3.9443143005816222E-2"/>
          <c:w val="0.44876199781596648"/>
          <c:h val="0.81335628960019568"/>
        </c:manualLayout>
      </c:layout>
      <c:barChart>
        <c:barDir val="bar"/>
        <c:grouping val="clustered"/>
        <c:varyColors val="0"/>
        <c:ser>
          <c:idx val="1"/>
          <c:order val="0"/>
          <c:tx>
            <c:strRef>
              <c:f>Hemtjänst!$C$1</c:f>
              <c:strCache>
                <c:ptCount val="1"/>
                <c:pt idx="0">
                  <c:v>2017</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99</c:v>
                </c:pt>
                <c:pt idx="1">
                  <c:v>79</c:v>
                </c:pt>
                <c:pt idx="2">
                  <c:v>91</c:v>
                </c:pt>
                <c:pt idx="3">
                  <c:v>93</c:v>
                </c:pt>
                <c:pt idx="4">
                  <c:v>92</c:v>
                </c:pt>
                <c:pt idx="5">
                  <c:v>78</c:v>
                </c:pt>
                <c:pt idx="6">
                  <c:v>89</c:v>
                </c:pt>
              </c:numCache>
            </c:numRef>
          </c:val>
          <c:extLst xmlns:c16r2="http://schemas.microsoft.com/office/drawing/2015/06/chart">
            <c:ext xmlns:c16="http://schemas.microsoft.com/office/drawing/2014/chart" uri="{C3380CC4-5D6E-409C-BE32-E72D297353CC}">
              <c16:uniqueId val="{00000001-95C5-4568-9E36-D8C6CF2BDF49}"/>
            </c:ext>
          </c:extLst>
        </c:ser>
        <c:ser>
          <c:idx val="2"/>
          <c:order val="1"/>
          <c:tx>
            <c:strRef>
              <c:f>Hemtjänst!$D$1</c:f>
              <c:strCache>
                <c:ptCount val="1"/>
                <c:pt idx="0">
                  <c:v>2016</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97</c:v>
                </c:pt>
                <c:pt idx="1">
                  <c:v>82</c:v>
                </c:pt>
                <c:pt idx="2">
                  <c:v>88</c:v>
                </c:pt>
                <c:pt idx="3">
                  <c:v>89</c:v>
                </c:pt>
                <c:pt idx="4">
                  <c:v>87</c:v>
                </c:pt>
                <c:pt idx="5">
                  <c:v>73</c:v>
                </c:pt>
                <c:pt idx="6">
                  <c:v>88</c:v>
                </c:pt>
              </c:numCache>
            </c:numRef>
          </c:val>
          <c:extLst xmlns:c16r2="http://schemas.microsoft.com/office/drawing/2015/06/chart">
            <c:ext xmlns:c16="http://schemas.microsoft.com/office/drawing/2014/chart" uri="{C3380CC4-5D6E-409C-BE32-E72D297353CC}">
              <c16:uniqueId val="{00000002-95C5-4568-9E36-D8C6CF2BDF49}"/>
            </c:ext>
          </c:extLst>
        </c:ser>
        <c:ser>
          <c:idx val="3"/>
          <c:order val="2"/>
          <c:tx>
            <c:strRef>
              <c:f>Hemtjänst!$E$1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98</c:v>
                </c:pt>
                <c:pt idx="1">
                  <c:v>76</c:v>
                </c:pt>
                <c:pt idx="2">
                  <c:v>87</c:v>
                </c:pt>
                <c:pt idx="3">
                  <c:v>91</c:v>
                </c:pt>
                <c:pt idx="4">
                  <c:v>90</c:v>
                </c:pt>
                <c:pt idx="5">
                  <c:v>74</c:v>
                </c:pt>
                <c:pt idx="6">
                  <c:v>90</c:v>
                </c:pt>
              </c:numCache>
            </c:numRef>
          </c:val>
          <c:extLst xmlns:c16r2="http://schemas.microsoft.com/office/drawing/2015/06/char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188238464"/>
        <c:axId val="188244352"/>
      </c:barChart>
      <c:catAx>
        <c:axId val="188238464"/>
        <c:scaling>
          <c:orientation val="minMax"/>
        </c:scaling>
        <c:delete val="1"/>
        <c:axPos val="l"/>
        <c:numFmt formatCode="General" sourceLinked="0"/>
        <c:majorTickMark val="out"/>
        <c:minorTickMark val="none"/>
        <c:tickLblPos val="none"/>
        <c:crossAx val="188244352"/>
        <c:crosses val="autoZero"/>
        <c:auto val="1"/>
        <c:lblAlgn val="ctr"/>
        <c:lblOffset val="100"/>
        <c:noMultiLvlLbl val="0"/>
      </c:catAx>
      <c:valAx>
        <c:axId val="18824435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13"/>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88238464"/>
        <c:crosses val="autoZero"/>
        <c:crossBetween val="between"/>
      </c:valAx>
      <c:spPr>
        <a:solidFill>
          <a:srgbClr val="FFFFFF"/>
        </a:solidFill>
        <a:ln w="25400">
          <a:solidFill>
            <a:srgbClr val="000000"/>
          </a:solidFill>
        </a:ln>
      </c:spPr>
    </c:plotArea>
    <c:legend>
      <c:legendPos val="r"/>
      <c:layout/>
      <c:overlay val="0"/>
      <c:txPr>
        <a:bodyPr/>
        <a:lstStyle/>
        <a:p>
          <a:pPr>
            <a:defRPr sz="1050" b="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75"/>
          <c:y val="3.9483553983373734E-2"/>
          <c:w val="0.46268959375660412"/>
          <c:h val="0.81675448012566909"/>
        </c:manualLayout>
      </c:layout>
      <c:barChart>
        <c:barDir val="bar"/>
        <c:grouping val="clustered"/>
        <c:varyColors val="0"/>
        <c:ser>
          <c:idx val="1"/>
          <c:order val="0"/>
          <c:tx>
            <c:strRef>
              <c:f>Säbo!$C$1</c:f>
              <c:strCache>
                <c:ptCount val="1"/>
                <c:pt idx="0">
                  <c:v>2017</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94</c:v>
                </c:pt>
                <c:pt idx="1">
                  <c:v>83</c:v>
                </c:pt>
                <c:pt idx="2">
                  <c:v>95</c:v>
                </c:pt>
                <c:pt idx="3">
                  <c:v>87</c:v>
                </c:pt>
              </c:numCache>
            </c:numRef>
          </c:val>
          <c:extLst xmlns:c16r2="http://schemas.microsoft.com/office/drawing/2015/06/chart">
            <c:ext xmlns:c16="http://schemas.microsoft.com/office/drawing/2014/chart" uri="{C3380CC4-5D6E-409C-BE32-E72D297353CC}">
              <c16:uniqueId val="{00000001-A530-4AA3-B2DF-53D9F5C286E5}"/>
            </c:ext>
          </c:extLst>
        </c:ser>
        <c:ser>
          <c:idx val="2"/>
          <c:order val="1"/>
          <c:tx>
            <c:strRef>
              <c:f>Säbo!$D$1</c:f>
              <c:strCache>
                <c:ptCount val="1"/>
                <c:pt idx="0">
                  <c:v>2016</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91</c:v>
                </c:pt>
                <c:pt idx="1">
                  <c:v>86</c:v>
                </c:pt>
                <c:pt idx="2">
                  <c:v>92</c:v>
                </c:pt>
                <c:pt idx="3">
                  <c:v>86</c:v>
                </c:pt>
              </c:numCache>
            </c:numRef>
          </c:val>
          <c:extLst xmlns:c16r2="http://schemas.microsoft.com/office/drawing/2015/06/chart">
            <c:ext xmlns:c16="http://schemas.microsoft.com/office/drawing/2014/chart" uri="{C3380CC4-5D6E-409C-BE32-E72D297353CC}">
              <c16:uniqueId val="{00000002-A530-4AA3-B2DF-53D9F5C286E5}"/>
            </c:ext>
          </c:extLst>
        </c:ser>
        <c:ser>
          <c:idx val="3"/>
          <c:order val="2"/>
          <c:tx>
            <c:strRef>
              <c:f>Säbo!$E$1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92</c:v>
                </c:pt>
                <c:pt idx="1">
                  <c:v>84</c:v>
                </c:pt>
                <c:pt idx="2">
                  <c:v>93</c:v>
                </c:pt>
                <c:pt idx="3">
                  <c:v>85</c:v>
                </c:pt>
              </c:numCache>
            </c:numRef>
          </c:val>
          <c:extLst xmlns:c16r2="http://schemas.microsoft.com/office/drawing/2015/06/char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188339328"/>
        <c:axId val="188340864"/>
      </c:barChart>
      <c:catAx>
        <c:axId val="188339328"/>
        <c:scaling>
          <c:orientation val="minMax"/>
        </c:scaling>
        <c:delete val="1"/>
        <c:axPos val="l"/>
        <c:numFmt formatCode="General" sourceLinked="0"/>
        <c:majorTickMark val="out"/>
        <c:minorTickMark val="none"/>
        <c:tickLblPos val="none"/>
        <c:crossAx val="188340864"/>
        <c:crosses val="autoZero"/>
        <c:auto val="1"/>
        <c:lblAlgn val="ctr"/>
        <c:lblOffset val="100"/>
        <c:noMultiLvlLbl val="0"/>
      </c:catAx>
      <c:valAx>
        <c:axId val="188340864"/>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88339328"/>
        <c:crosses val="autoZero"/>
        <c:crossBetween val="between"/>
        <c:majorUnit val="20"/>
      </c:valAx>
      <c:spPr>
        <a:solidFill>
          <a:srgbClr val="FFFFFF"/>
        </a:solidFill>
        <a:ln w="25400">
          <a:solidFill>
            <a:srgbClr val="000000"/>
          </a:solidFill>
        </a:ln>
      </c:spPr>
    </c:plotArea>
    <c:legend>
      <c:legendPos val="r"/>
      <c:layout/>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66-79 år</c:v>
                </c:pt>
                <c:pt idx="1">
                  <c:v>80 år eller äldre</c:v>
                </c:pt>
              </c:strCache>
            </c:strRef>
          </c:cat>
          <c:val>
            <c:numRef>
              <c:f>Blad1!$A$2:$B$2</c:f>
              <c:numCache>
                <c:formatCode>0</c:formatCode>
                <c:ptCount val="2"/>
                <c:pt idx="0">
                  <c:v>73</c:v>
                </c:pt>
                <c:pt idx="1">
                  <c:v>177</c:v>
                </c:pt>
              </c:numCache>
            </c:numRef>
          </c:val>
          <c:extLst xmlns:c16r2="http://schemas.microsoft.com/office/drawing/2015/06/char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8"/>
          <c:h val="0.15490463389657075"/>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xmlns:c16r2="http://schemas.microsoft.com/office/drawing/2015/06/chart">
              <c:ext xmlns:c16="http://schemas.microsoft.com/office/drawing/2014/chart" uri="{C3380CC4-5D6E-409C-BE32-E72D297353CC}">
                <c16:uniqueId val="{00000000-5369-4FFA-9A37-5696DCFE814A}"/>
              </c:ext>
            </c:extLst>
          </c:dPt>
          <c:dPt>
            <c:idx val="1"/>
            <c:bubble3D val="0"/>
            <c:spPr>
              <a:solidFill>
                <a:srgbClr val="7D9AAA"/>
              </a:solidFill>
            </c:spPr>
            <c:extLst xmlns:c16r2="http://schemas.microsoft.com/office/drawing/2015/06/chart">
              <c:ext xmlns:c16="http://schemas.microsoft.com/office/drawing/2014/chart" uri="{C3380CC4-5D6E-409C-BE32-E72D297353CC}">
                <c16:uniqueId val="{00000001-5369-4FFA-9A37-5696DCFE814A}"/>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80</c:v>
                </c:pt>
                <c:pt idx="1">
                  <c:v>104</c:v>
                </c:pt>
                <c:pt idx="2">
                  <c:v>64</c:v>
                </c:pt>
              </c:numCache>
            </c:numRef>
          </c:val>
          <c:extLst xmlns:c16r2="http://schemas.microsoft.com/office/drawing/2015/06/char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4123-4BEA-9FA8-AB99A09A9246}"/>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131</c:v>
                </c:pt>
                <c:pt idx="1">
                  <c:v>99</c:v>
                </c:pt>
                <c:pt idx="2">
                  <c:v>17</c:v>
                </c:pt>
              </c:numCache>
            </c:numRef>
          </c:val>
          <c:extLst xmlns:c16r2="http://schemas.microsoft.com/office/drawing/2015/06/char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Hemtjänst!$A$1:$B$1</c:f>
              <c:strCache>
                <c:ptCount val="2"/>
                <c:pt idx="0">
                  <c:v>Ja</c:v>
                </c:pt>
                <c:pt idx="1">
                  <c:v>Nej</c:v>
                </c:pt>
              </c:strCache>
            </c:strRef>
          </c:cat>
          <c:val>
            <c:numRef>
              <c:f>Hemtjänst!$A$2:$B$2</c:f>
              <c:numCache>
                <c:formatCode>General</c:formatCode>
                <c:ptCount val="2"/>
                <c:pt idx="0">
                  <c:v>60</c:v>
                </c:pt>
                <c:pt idx="1">
                  <c:v>181</c:v>
                </c:pt>
              </c:numCache>
            </c:numRef>
          </c:val>
          <c:extLst xmlns:c16r2="http://schemas.microsoft.com/office/drawing/2015/06/char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7"/>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74</c:v>
                </c:pt>
                <c:pt idx="1">
                  <c:v>123</c:v>
                </c:pt>
                <c:pt idx="2">
                  <c:v>48</c:v>
                </c:pt>
              </c:numCache>
            </c:numRef>
          </c:val>
          <c:extLst xmlns:c16r2="http://schemas.microsoft.com/office/drawing/2015/06/char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25"/>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E-2"/>
          <c:w val="0.55540605781941488"/>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Personalen kommer på avtalad tid</c:v>
                </c:pt>
                <c:pt idx="2">
                  <c:v>Är sammantaget nöjd med hemtjänsten</c:v>
                </c:pt>
                <c:pt idx="3">
                  <c:v>Känner förtroende för personalen</c:v>
                </c:pt>
                <c:pt idx="4">
                  <c:v>Får bra bemötande från personalen</c:v>
                </c:pt>
              </c:strCache>
            </c:strRef>
          </c:cat>
          <c:val>
            <c:numRef>
              <c:f>Blad1!$B$2:$B$6</c:f>
              <c:numCache>
                <c:formatCode>General</c:formatCode>
                <c:ptCount val="5"/>
                <c:pt idx="0">
                  <c:v>92</c:v>
                </c:pt>
                <c:pt idx="1">
                  <c:v>93</c:v>
                </c:pt>
                <c:pt idx="2">
                  <c:v>94</c:v>
                </c:pt>
                <c:pt idx="3">
                  <c:v>95</c:v>
                </c:pt>
                <c:pt idx="4">
                  <c:v>99</c:v>
                </c:pt>
              </c:numCache>
            </c:numRef>
          </c:val>
          <c:extLst xmlns:c16r2="http://schemas.microsoft.com/office/drawing/2015/06/char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95298304"/>
        <c:axId val="95299840"/>
      </c:barChart>
      <c:catAx>
        <c:axId val="95298304"/>
        <c:scaling>
          <c:orientation val="minMax"/>
        </c:scaling>
        <c:delete val="1"/>
        <c:axPos val="l"/>
        <c:numFmt formatCode="000\ 00" sourceLinked="0"/>
        <c:majorTickMark val="in"/>
        <c:minorTickMark val="none"/>
        <c:tickLblPos val="none"/>
        <c:crossAx val="95299840"/>
        <c:crosses val="autoZero"/>
        <c:auto val="1"/>
        <c:lblAlgn val="l"/>
        <c:lblOffset val="100"/>
        <c:noMultiLvlLbl val="0"/>
      </c:catAx>
      <c:valAx>
        <c:axId val="9529984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9529830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83</c:v>
                </c:pt>
                <c:pt idx="1">
                  <c:v>79</c:v>
                </c:pt>
                <c:pt idx="2">
                  <c:v>78</c:v>
                </c:pt>
                <c:pt idx="3">
                  <c:v>73</c:v>
                </c:pt>
                <c:pt idx="4">
                  <c:v>49</c:v>
                </c:pt>
              </c:numCache>
            </c:numRef>
          </c:val>
          <c:extLst xmlns:c16r2="http://schemas.microsoft.com/office/drawing/2015/06/char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98138752"/>
        <c:axId val="98140544"/>
      </c:barChart>
      <c:catAx>
        <c:axId val="98138752"/>
        <c:scaling>
          <c:orientation val="minMax"/>
        </c:scaling>
        <c:delete val="1"/>
        <c:axPos val="l"/>
        <c:numFmt formatCode="000\ 00" sourceLinked="0"/>
        <c:majorTickMark val="in"/>
        <c:minorTickMark val="none"/>
        <c:tickLblPos val="none"/>
        <c:crossAx val="98140544"/>
        <c:crosses val="autoZero"/>
        <c:auto val="1"/>
        <c:lblAlgn val="l"/>
        <c:lblOffset val="100"/>
        <c:noMultiLvlLbl val="0"/>
      </c:catAx>
      <c:valAx>
        <c:axId val="981405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98138752"/>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xmlns:c16r2="http://schemas.microsoft.com/office/drawing/2015/06/chart">
              <c:ext xmlns:c16="http://schemas.microsoft.com/office/drawing/2014/chart" uri="{C3380CC4-5D6E-409C-BE32-E72D297353CC}">
                <c16:uniqueId val="{00000000-5954-4961-9D41-7E2587BC2F08}"/>
              </c:ext>
            </c:extLst>
          </c:dPt>
          <c:dPt>
            <c:idx val="1"/>
            <c:invertIfNegative val="0"/>
            <c:bubble3D val="0"/>
            <c:spPr>
              <a:solidFill>
                <a:srgbClr val="A6BCC6"/>
              </a:solidFill>
            </c:spPr>
            <c:extLst xmlns:c16r2="http://schemas.microsoft.com/office/drawing/2015/06/chart">
              <c:ext xmlns:c16="http://schemas.microsoft.com/office/drawing/2014/chart" uri="{C3380CC4-5D6E-409C-BE32-E72D297353CC}">
                <c16:uniqueId val="{00000001-5954-4961-9D41-7E2587BC2F08}"/>
              </c:ext>
            </c:extLst>
          </c:dPt>
          <c:dPt>
            <c:idx val="3"/>
            <c:invertIfNegative val="0"/>
            <c:bubble3D val="0"/>
            <c:spPr>
              <a:solidFill>
                <a:srgbClr val="A6BCC6"/>
              </a:solidFill>
            </c:spPr>
            <c:extLst xmlns:c16r2="http://schemas.microsoft.com/office/drawing/2015/06/chart">
              <c:ext xmlns:c16="http://schemas.microsoft.com/office/drawing/2014/chart" uri="{C3380CC4-5D6E-409C-BE32-E72D297353CC}">
                <c16:uniqueId val="{00000002-5954-4961-9D41-7E2587BC2F08}"/>
              </c:ext>
            </c:extLst>
          </c:dPt>
          <c:dPt>
            <c:idx val="4"/>
            <c:invertIfNegative val="0"/>
            <c:bubble3D val="0"/>
            <c:spPr>
              <a:solidFill>
                <a:srgbClr val="A6BCC6"/>
              </a:solidFill>
            </c:spPr>
            <c:extLst xmlns:c16r2="http://schemas.microsoft.com/office/drawing/2015/06/chart">
              <c:ext xmlns:c16="http://schemas.microsoft.com/office/drawing/2014/chart" uri="{C3380CC4-5D6E-409C-BE32-E72D297353CC}">
                <c16:uniqueId val="{00000003-5954-4961-9D41-7E2587BC2F08}"/>
              </c:ext>
            </c:extLst>
          </c:dPt>
          <c:dPt>
            <c:idx val="6"/>
            <c:invertIfNegative val="0"/>
            <c:bubble3D val="0"/>
            <c:spPr>
              <a:solidFill>
                <a:srgbClr val="8D6E97"/>
              </a:solidFill>
            </c:spPr>
            <c:extLst xmlns:c16r2="http://schemas.microsoft.com/office/drawing/2015/06/chart">
              <c:ext xmlns:c16="http://schemas.microsoft.com/office/drawing/2014/chart" uri="{C3380CC4-5D6E-409C-BE32-E72D297353CC}">
                <c16:uniqueId val="{00000004-5954-4961-9D41-7E2587BC2F08}"/>
              </c:ext>
            </c:extLst>
          </c:dPt>
          <c:dPt>
            <c:idx val="9"/>
            <c:invertIfNegative val="0"/>
            <c:bubble3D val="0"/>
            <c:spPr>
              <a:solidFill>
                <a:srgbClr val="A6BCC6"/>
              </a:solidFill>
            </c:spPr>
            <c:extLst xmlns:c16r2="http://schemas.microsoft.com/office/drawing/2015/06/char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93</c:v>
                </c:pt>
                <c:pt idx="1">
                  <c:v>100</c:v>
                </c:pt>
                <c:pt idx="3">
                  <c:v>99</c:v>
                </c:pt>
                <c:pt idx="4">
                  <c:v>91</c:v>
                </c:pt>
                <c:pt idx="6">
                  <c:v>94</c:v>
                </c:pt>
                <c:pt idx="7">
                  <c:v>93</c:v>
                </c:pt>
                <c:pt idx="9">
                  <c:v>94</c:v>
                </c:pt>
              </c:numCache>
            </c:numRef>
          </c:val>
          <c:extLst xmlns:c16r2="http://schemas.microsoft.com/office/drawing/2015/06/char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97665408"/>
        <c:axId val="97666944"/>
      </c:barChart>
      <c:catAx>
        <c:axId val="97665408"/>
        <c:scaling>
          <c:orientation val="minMax"/>
        </c:scaling>
        <c:delete val="1"/>
        <c:axPos val="l"/>
        <c:numFmt formatCode="General" sourceLinked="0"/>
        <c:majorTickMark val="out"/>
        <c:minorTickMark val="none"/>
        <c:tickLblPos val="none"/>
        <c:crossAx val="97666944"/>
        <c:crosses val="autoZero"/>
        <c:auto val="1"/>
        <c:lblAlgn val="ctr"/>
        <c:lblOffset val="100"/>
        <c:noMultiLvlLbl val="0"/>
      </c:catAx>
      <c:valAx>
        <c:axId val="97666944"/>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95"/>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97665408"/>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kommer på avtalad tid</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4"/>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2018-03-09</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2018-03-09</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2018-03-09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2018-03-09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Sala</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10</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3645147815"/>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366314684"/>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12</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graphicFrame>
        <p:nvGraphicFramePr>
          <p:cNvPr id="9" name="Platshållare för innehåll 5"/>
          <p:cNvGraphicFramePr>
            <a:graphicFrameLocks/>
          </p:cNvGraphicFramePr>
          <p:nvPr>
            <p:extLst>
              <p:ext uri="{D42A27DB-BD31-4B8C-83A1-F6EECF244321}">
                <p14:modId xmlns:p14="http://schemas.microsoft.com/office/powerpoint/2010/main" val="1388693858"/>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14</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graphicFrame>
        <p:nvGraphicFramePr>
          <p:cNvPr id="8" name="Platshållare för innehåll 5"/>
          <p:cNvGraphicFramePr>
            <a:graphicFrameLocks/>
          </p:cNvGraphicFramePr>
          <p:nvPr>
            <p:extLst>
              <p:ext uri="{D42A27DB-BD31-4B8C-83A1-F6EECF244321}">
                <p14:modId xmlns:p14="http://schemas.microsoft.com/office/powerpoint/2010/main" val="3890143857"/>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533787042"/>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02478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572416669"/>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3424296780"/>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42369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2027825393"/>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483014947"/>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4060651148"/>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662459233"/>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2015, 2016 och 2017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r>
              <a:rPr lang="sv-SE" sz="2800" dirty="0"/>
              <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25</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2017</a:t>
            </a:r>
          </a:p>
        </p:txBody>
      </p:sp>
      <p:graphicFrame>
        <p:nvGraphicFramePr>
          <p:cNvPr id="14" name="Chart 13"/>
          <p:cNvGraphicFramePr>
            <a:graphicFrameLocks/>
          </p:cNvGraphicFramePr>
          <p:nvPr>
            <p:extLst>
              <p:ext uri="{D42A27DB-BD31-4B8C-83A1-F6EECF244321}">
                <p14:modId xmlns:p14="http://schemas.microsoft.com/office/powerpoint/2010/main" val="3845443778"/>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258336517"/>
              </p:ext>
            </p:extLst>
          </p:nvPr>
        </p:nvGraphicFramePr>
        <p:xfrm>
          <a:off x="801687" y="2165495"/>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26</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60151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cirka 220 000.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220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kommunnivå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305277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794131" y="1749362"/>
            <a:ext cx="6959600"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2017.                   Du hittar enkäten på Socialstyrelsens hemsida www.socialstyrelsen.se/aldreundersokning</a:t>
            </a:r>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2015, 2016 och 2017 sker för områdena inflytande, utförande och bemötande samt trygghet och tillgänglighet.</a:t>
            </a:r>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91 634 personer på årets enkät för äldre med hemtjänst, vilket är 63,4% av de tillfrågade.</a:t>
            </a:r>
            <a:endParaRPr lang="sv-SE" sz="1900" b="0" dirty="0"/>
          </a:p>
          <a:p>
            <a:r>
              <a:rPr lang="sv-SE" sz="1900" b="0"/>
              <a:t>I Sala svarade 250  personer, vilket är 62,5% av de tillfrågade.</a:t>
            </a:r>
            <a:endParaRPr lang="sv-SE" sz="1900" b="0" dirty="0"/>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1697019405"/>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989655925"/>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3649861616"/>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37208450"/>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9</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219753717"/>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4436</TotalTime>
  <Words>1208</Words>
  <Application>Microsoft Office PowerPoint</Application>
  <PresentationFormat>Bildspel på skärmen (4:3)</PresentationFormat>
  <Paragraphs>161</Paragraphs>
  <Slides>27</Slides>
  <Notes>1</Notes>
  <HiddenSlides>0</HiddenSlides>
  <MMClips>0</MMClips>
  <ScaleCrop>false</ScaleCrop>
  <HeadingPairs>
    <vt:vector size="4" baseType="variant">
      <vt:variant>
        <vt:lpstr>Tema</vt:lpstr>
      </vt:variant>
      <vt:variant>
        <vt:i4>3</vt:i4>
      </vt:variant>
      <vt:variant>
        <vt:lpstr>Bildrubriker</vt:lpstr>
      </vt:variant>
      <vt:variant>
        <vt:i4>27</vt:i4>
      </vt:variant>
    </vt:vector>
  </HeadingPairs>
  <TitlesOfParts>
    <vt:vector size="30" baseType="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kommunnivå</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2017</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2015, 2016 och 2017 </vt:lpstr>
      <vt:lpstr>Inflytande, utförande och bemötande </vt:lpstr>
      <vt:lpstr>Trygghet och tillgänglighet </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Lena Nyström</cp:lastModifiedBy>
  <cp:revision>387</cp:revision>
  <cp:lastPrinted>2014-08-07T08:24:06Z</cp:lastPrinted>
  <dcterms:created xsi:type="dcterms:W3CDTF">2014-06-27T06:29:47Z</dcterms:created>
  <dcterms:modified xsi:type="dcterms:W3CDTF">2018-03-09T08:03:18Z</dcterms:modified>
</cp:coreProperties>
</file>